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3" r:id="rId23"/>
    <p:sldId id="295" r:id="rId24"/>
    <p:sldId id="296" r:id="rId25"/>
    <p:sldId id="297" r:id="rId26"/>
    <p:sldId id="294" r:id="rId27"/>
    <p:sldId id="298" r:id="rId28"/>
    <p:sldId id="273" r:id="rId29"/>
    <p:sldId id="299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4" r:id="rId42"/>
    <p:sldId id="313" r:id="rId43"/>
    <p:sldId id="315" r:id="rId44"/>
    <p:sldId id="316" r:id="rId45"/>
    <p:sldId id="317" r:id="rId46"/>
    <p:sldId id="318" r:id="rId47"/>
    <p:sldId id="319" r:id="rId48"/>
    <p:sldId id="333" r:id="rId49"/>
    <p:sldId id="334" r:id="rId50"/>
    <p:sldId id="336" r:id="rId51"/>
    <p:sldId id="337" r:id="rId52"/>
    <p:sldId id="338" r:id="rId53"/>
    <p:sldId id="341" r:id="rId54"/>
    <p:sldId id="339" r:id="rId55"/>
    <p:sldId id="340" r:id="rId56"/>
    <p:sldId id="335" r:id="rId57"/>
    <p:sldId id="342" r:id="rId58"/>
    <p:sldId id="320" r:id="rId59"/>
    <p:sldId id="343" r:id="rId60"/>
    <p:sldId id="344" r:id="rId61"/>
    <p:sldId id="345" r:id="rId62"/>
    <p:sldId id="321" r:id="rId63"/>
    <p:sldId id="322" r:id="rId64"/>
    <p:sldId id="323" r:id="rId65"/>
    <p:sldId id="32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25" r:id="rId74"/>
  </p:sldIdLst>
  <p:sldSz cx="13004800" cy="9753600"/>
  <p:notesSz cx="6858000" cy="9144000"/>
  <p:embeddedFontLst>
    <p:embeddedFont>
      <p:font typeface="KBIZ한마음고딕 R" panose="02020503020101020101" pitchFamily="18" charset="-127"/>
      <p:regular r:id="rId76"/>
    </p:embeddedFont>
    <p:embeddedFont>
      <p:font typeface="KoPubWorld돋움체 Medium" panose="020B0600000101010101" charset="-127"/>
      <p:regular r:id="rId77"/>
    </p:embeddedFont>
    <p:embeddedFont>
      <p:font typeface="Nanum Gothic" panose="020B0600000101010101" charset="-127"/>
      <p:regular r:id="rId78"/>
      <p:bold r:id="rId79"/>
    </p:embeddedFont>
    <p:embeddedFont>
      <p:font typeface="Nanum Gothic ExtraBold" panose="020B0600000101010101" charset="-127"/>
      <p:bold r:id="rId8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KoPubWorld돋움체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EAF24-38D2-C243-8A96-55220C13514B}" v="222" dt="2019-04-07T08:33:59.459"/>
    <p1510:client id="{71672FB1-D53A-AC4D-A263-5E6A12D9E209}" v="27" dt="2019-04-07T06:35:13.69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n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8"/>
  </p:normalViewPr>
  <p:slideViewPr>
    <p:cSldViewPr snapToGrid="0" snapToObjects="1">
      <p:cViewPr varScale="1">
        <p:scale>
          <a:sx n="76" d="100"/>
          <a:sy n="76" d="100"/>
        </p:scale>
        <p:origin x="15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Nanum Gothic ExtraBold" panose="020D0604000000000000" pitchFamily="34" charset="-127"/>
        <a:ea typeface="Nanum Gothic" panose="020D0604000000000000" pitchFamily="34" charset="-127"/>
        <a:cs typeface="KoPubWorldDotum Medium" pitchFamily="2" charset="-127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13" name="제목 텍스트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선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23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24" name="제목 텍스트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>
              <a:defRPr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Medium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선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42" name="이미지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3" name="제목 텍스트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선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70" name="이미지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71" name="제목 텍스트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 b="0" i="0"/>
            </a:lvl1pPr>
            <a:lvl2pPr marL="660400" indent="-330200">
              <a:spcBef>
                <a:spcPts val="3000"/>
              </a:spcBef>
              <a:defRPr sz="2600" b="0" i="0"/>
            </a:lvl2pPr>
            <a:lvl3pPr marL="990600" indent="-330200">
              <a:spcBef>
                <a:spcPts val="3000"/>
              </a:spcBef>
              <a:defRPr sz="2600" b="0" i="0"/>
            </a:lvl3pPr>
            <a:lvl4pPr marL="1320800" indent="-330200">
              <a:spcBef>
                <a:spcPts val="3000"/>
              </a:spcBef>
              <a:defRPr sz="2600" b="0" i="0"/>
            </a:lvl4pPr>
            <a:lvl5pPr marL="1651000" indent="-330200">
              <a:spcBef>
                <a:spcPts val="3000"/>
              </a:spcBef>
              <a:defRPr sz="2600" b="0" i="0"/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10743" y="9181564"/>
            <a:ext cx="548227" cy="318036"/>
          </a:xfrm>
          <a:prstGeom prst="rect">
            <a:avLst/>
          </a:prstGeom>
        </p:spPr>
        <p:txBody>
          <a:bodyPr/>
          <a:lstStyle>
            <a:lvl1pPr algn="l"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선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89" name="선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b="0" i="0" dirty="0">
              <a:latin typeface="Nanum Gothic ExtraBold" panose="020D0604000000000000" pitchFamily="34" charset="-127"/>
              <a:ea typeface="Nanum Gothic" panose="020D0604000000000000" pitchFamily="34" charset="-127"/>
              <a:cs typeface="KoPubWorldDotum Medium" pitchFamily="2" charset="-127"/>
            </a:endParaRPr>
          </a:p>
        </p:txBody>
      </p:sp>
      <p:sp>
        <p:nvSpPr>
          <p:cNvPr id="90" name="이미지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1" name="이미지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2" name="이미지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KoPubWorldDotum Medium" pitchFamily="2" charset="-127"/>
                <a:sym typeface="KoPubWorld돋움체 Bold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027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 b="0" i="0">
                <a:solidFill>
                  <a:srgbClr val="000000"/>
                </a:solidFill>
              </a:defRPr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102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89127"/>
            <a:ext cx="10464800" cy="71814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 b="0" i="0"/>
            </a:lvl1pPr>
          </a:lstStyle>
          <a:p>
            <a:r>
              <a:rPr dirty="0"/>
              <a:t>“</a:t>
            </a:r>
            <a:r>
              <a:rPr dirty="0" err="1"/>
              <a:t>여기에</a:t>
            </a:r>
            <a:r>
              <a:rPr dirty="0"/>
              <a:t> </a:t>
            </a:r>
            <a:r>
              <a:rPr dirty="0" err="1"/>
              <a:t>인용을</a:t>
            </a:r>
            <a:r>
              <a:rPr dirty="0"/>
              <a:t> </a:t>
            </a:r>
            <a:r>
              <a:rPr dirty="0" err="1"/>
              <a:t>입력하십시오</a:t>
            </a:r>
            <a:r>
              <a:rPr dirty="0"/>
              <a:t>.”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Nanum Gothic"/>
                <a:ea typeface="Nanum Gothic"/>
                <a:cs typeface="Nanum Gothic"/>
                <a:sym typeface="Nanum Gothic"/>
              </a:defRPr>
            </a:pPr>
            <a:endParaRPr b="0" i="0">
              <a:latin typeface="Nanum Gothic ExtraBold" panose="020D0604000000000000" pitchFamily="34" charset="-127"/>
              <a:ea typeface="Nanum Gothic" panose="020D0604000000000000" pitchFamily="34" charset="-127"/>
              <a:cs typeface="Nanum Gothic" pitchFamily="2" charset="-127"/>
            </a:endParaRPr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err="1"/>
              <a:t>제목</a:t>
            </a:r>
            <a:r>
              <a:t> </a:t>
            </a:r>
            <a:r>
              <a:rPr err="1"/>
              <a:t>텍스트</a:t>
            </a:r>
            <a:endParaRPr/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본문</a:t>
            </a:r>
            <a:r>
              <a:t> </a:t>
            </a:r>
            <a:r>
              <a:rPr err="1"/>
              <a:t>첫</a:t>
            </a:r>
            <a:r>
              <a:t> </a:t>
            </a:r>
            <a:r>
              <a:rPr err="1"/>
              <a:t>번째</a:t>
            </a:r>
            <a:r>
              <a:t> </a:t>
            </a:r>
            <a:r>
              <a:rPr err="1"/>
              <a:t>줄</a:t>
            </a:r>
            <a:endParaRPr/>
          </a:p>
          <a:p>
            <a:pPr lvl="1"/>
            <a:r>
              <a:rPr err="1"/>
              <a:t>본문</a:t>
            </a:r>
            <a:r>
              <a:t> </a:t>
            </a:r>
            <a:r>
              <a:rPr err="1"/>
              <a:t>두</a:t>
            </a:r>
            <a:r>
              <a:t> </a:t>
            </a:r>
            <a:r>
              <a:rPr err="1"/>
              <a:t>번째</a:t>
            </a:r>
            <a:r>
              <a:t> </a:t>
            </a:r>
            <a:r>
              <a:rPr err="1"/>
              <a:t>줄</a:t>
            </a:r>
            <a:endParaRPr/>
          </a:p>
          <a:p>
            <a:pPr lvl="2"/>
            <a:r>
              <a:rPr err="1"/>
              <a:t>본문</a:t>
            </a:r>
            <a:r>
              <a:t> </a:t>
            </a:r>
            <a:r>
              <a:rPr err="1"/>
              <a:t>세</a:t>
            </a:r>
            <a:r>
              <a:t> </a:t>
            </a:r>
            <a:r>
              <a:rPr err="1"/>
              <a:t>번째</a:t>
            </a:r>
            <a:r>
              <a:t> </a:t>
            </a:r>
            <a:r>
              <a:rPr err="1"/>
              <a:t>줄</a:t>
            </a:r>
            <a:endParaRPr/>
          </a:p>
          <a:p>
            <a:pPr lvl="3"/>
            <a:r>
              <a:rPr err="1"/>
              <a:t>본문</a:t>
            </a:r>
            <a:r>
              <a:t> </a:t>
            </a:r>
            <a:r>
              <a:rPr err="1"/>
              <a:t>네</a:t>
            </a:r>
            <a:r>
              <a:t> </a:t>
            </a:r>
            <a:r>
              <a:rPr err="1"/>
              <a:t>번째</a:t>
            </a:r>
            <a:r>
              <a:t> </a:t>
            </a:r>
            <a:r>
              <a:rPr err="1"/>
              <a:t>줄</a:t>
            </a:r>
            <a:endParaRPr/>
          </a:p>
          <a:p>
            <a:pPr lvl="4"/>
            <a:r>
              <a:rPr err="1"/>
              <a:t>본문</a:t>
            </a:r>
            <a:r>
              <a:t> </a:t>
            </a:r>
            <a:r>
              <a:rPr err="1"/>
              <a:t>다섯</a:t>
            </a:r>
            <a:r>
              <a:t> </a:t>
            </a:r>
            <a:r>
              <a:rPr err="1"/>
              <a:t>번째</a:t>
            </a:r>
            <a:r>
              <a:t> </a:t>
            </a:r>
            <a:r>
              <a:rPr err="1"/>
              <a:t>줄</a:t>
            </a:r>
            <a:endParaRPr/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31986" y="9181564"/>
            <a:ext cx="548228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 b="0" i="0"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KoPubWorldDotum 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KoPubWorldDotum Bold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Nanum Gothic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Nanum Gothic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Nanum Gothic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Nanum Gothic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Nanum Gothic ExtraBold" panose="020D0604000000000000" pitchFamily="34" charset="-127"/>
          <a:ea typeface="Nanum Gothic" panose="020D0604000000000000" pitchFamily="34" charset="-127"/>
          <a:cs typeface="Nanum Gothic" pitchFamily="2" charset="-127"/>
          <a:sym typeface="Nanum Gothic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Nanum Gothic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Nanum Gothic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Nanum Gothic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Nanum Gothic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Nanum Gothic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anum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cmicpc.net/problem/11055" TargetMode="External"/><Relationship Id="rId4" Type="http://schemas.openxmlformats.org/officeDocument/2006/relationships/hyperlink" Target="https://www.acmicpc.net/problem/1021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cmicpc.net/problem/1725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cmicpc.net/problem/1725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사과와 바나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en-US" altLang="ko-KR" b="1" dirty="0">
                <a:latin typeface="+mj-ea"/>
                <a:cs typeface="KoPubWorldDotum" pitchFamily="2" charset="-127"/>
              </a:rPr>
              <a:t>Chapter 4. </a:t>
            </a:r>
            <a:r>
              <a:rPr lang="ko-KR" altLang="en-US" b="1" dirty="0">
                <a:latin typeface="+mj-ea"/>
                <a:cs typeface="KoPubWorldDotum" pitchFamily="2" charset="-127"/>
              </a:rPr>
              <a:t>분할정복</a:t>
            </a:r>
            <a:r>
              <a:rPr lang="en-US" altLang="ko-KR" b="1" dirty="0">
                <a:latin typeface="+mj-ea"/>
                <a:cs typeface="KoPubWorldDotum" pitchFamily="2" charset="-127"/>
              </a:rPr>
              <a:t>(Divide &amp; Conquer)</a:t>
            </a:r>
            <a:endParaRPr b="1" dirty="0">
              <a:latin typeface="+mj-ea"/>
              <a:cs typeface="KoPubWorldDotum" pitchFamily="2" charset="-127"/>
            </a:endParaRPr>
          </a:p>
        </p:txBody>
      </p:sp>
      <p:sp>
        <p:nvSpPr>
          <p:cNvPr id="128" name="컴퓨터학부 20142314 김승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20150413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남윤원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DDA5B-2E0C-A24B-B721-DDCD1DEFED18}"/>
              </a:ext>
            </a:extLst>
          </p:cNvPr>
          <p:cNvSpPr txBox="1"/>
          <p:nvPr/>
        </p:nvSpPr>
        <p:spPr>
          <a:xfrm>
            <a:off x="3936056" y="4453567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싸게 사서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비싸게 판다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Good!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But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이익이 항상 최저 가격에서 시작하거나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가격으로 끝나지는 않음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!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Greedy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 방법으로 풀 수 없는 경우가 있음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7928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5689600"/>
            <a:ext cx="11861800" cy="32385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Case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에서 최대 비용을 발생시키려면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팔아야 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이익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달러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일의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7$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는 전체에서 최저가격이 아니고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일의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10$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는 전체에서 최고가격이 아님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F582B-66BE-4260-AB58-5012B492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44" y="2290762"/>
            <a:ext cx="10912256" cy="2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40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54D00-C210-4721-9BAF-7A632E4F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140958"/>
            <a:ext cx="5999383" cy="31477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01454F-0AC0-47B7-B43A-6B4A4FE2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3164466"/>
            <a:ext cx="6665913" cy="130044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5644508"/>
            <a:ext cx="11861800" cy="431958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위 문제에서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합이 가장 큰 부분 배열은 합이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A[8, …, 11]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관련 기본 문제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10211 Maximum Subarray </a:t>
            </a:r>
            <a:r>
              <a:rPr lang="en-US" altLang="ko-KR" dirty="0">
                <a:hlinkClick r:id="rId4"/>
              </a:rPr>
              <a:t>https://www.acmicpc.net/problem/10211</a:t>
            </a:r>
            <a:endParaRPr lang="en-US" altLang="ko-KR" dirty="0"/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관련 응용 문제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11055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가장 큰 증가 부분 수열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hlinkClick r:id="rId5"/>
              </a:rPr>
              <a:t>https://www.acmicpc.net/problem/11055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8293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1454F-0AC0-47B7-B43A-6B4A4FE2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304340"/>
            <a:ext cx="11861800" cy="2314104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737100"/>
            <a:ext cx="11861800" cy="75637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문제를 어떻게 풀어야 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– 1. Brute Force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가능한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모든 쌍을 시도해 보는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O(n^2))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5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                            …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                            …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16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(15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16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더 나은 방법은 없을까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141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737100"/>
            <a:ext cx="11861800" cy="75637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문제를 어떻게 풀어야 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– 1. Brute Force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가능한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모든 쌍을 시도해 보는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O(n^2))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5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                            …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                            …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(14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16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.), (15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사서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16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일에 판다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59A13-68A0-431F-A230-4D51CE503A0D}"/>
              </a:ext>
            </a:extLst>
          </p:cNvPr>
          <p:cNvGrpSpPr/>
          <p:nvPr/>
        </p:nvGrpSpPr>
        <p:grpSpPr>
          <a:xfrm>
            <a:off x="2032793" y="2122184"/>
            <a:ext cx="8939213" cy="2516895"/>
            <a:chOff x="877887" y="2122184"/>
            <a:chExt cx="8939213" cy="25168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454F-0AC0-47B7-B43A-6B4A4FE2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800" y="2865407"/>
              <a:ext cx="8115300" cy="177367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D0953A-8A50-4C68-A35B-E86EB831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87" y="2122184"/>
              <a:ext cx="8505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9610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737100"/>
            <a:ext cx="11861800" cy="75637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문제를 어떻게 풀어야 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– 2.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정복을 이용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변환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입력을 조금 다른 방식으로 보자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찾고자 하는 것은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첫 날부터 마지막 날까지의 가격 차이를 최대로 하는 연속된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날짜＂이다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그래서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일별 가격 대신 일별 가격 변동을 생각해 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X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일의 가격 변동은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X-1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일의 가격과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X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 차이를 의미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 값들을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모아놓은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것이 배열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이제 우리는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A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부분 배열 중에서 가장 큰 합을 가지는 것을 찾을 거고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이러한 연속된 부분 배열을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배열＂이라고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59A13-68A0-431F-A230-4D51CE503A0D}"/>
              </a:ext>
            </a:extLst>
          </p:cNvPr>
          <p:cNvGrpSpPr/>
          <p:nvPr/>
        </p:nvGrpSpPr>
        <p:grpSpPr>
          <a:xfrm>
            <a:off x="2032793" y="2122184"/>
            <a:ext cx="8939213" cy="2516895"/>
            <a:chOff x="877887" y="2122184"/>
            <a:chExt cx="8939213" cy="25168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454F-0AC0-47B7-B43A-6B4A4FE2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800" y="2865407"/>
              <a:ext cx="8115300" cy="177367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D0953A-8A50-4C68-A35B-E86EB831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87" y="2122184"/>
              <a:ext cx="8505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7772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737100"/>
            <a:ext cx="11861800" cy="75637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문제를 어떻게 풀어야 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– 2.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정복을 이용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우선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합을 가지는 부분 배열이 하나 이상 존재할 수도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따라서 정답은 여러 개일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 문제는 배열이 음수를 포함할 때만 의미가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만약 모든 배열이 양수일 경우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전체 배열이 최대 합이 되기 때문이다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(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백준에서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문제를 풀 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이런 경우에 대해 예외 처리를 해 주어야 하는 경우도 있음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저격 데이터에 걸림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59A13-68A0-431F-A230-4D51CE503A0D}"/>
              </a:ext>
            </a:extLst>
          </p:cNvPr>
          <p:cNvGrpSpPr/>
          <p:nvPr/>
        </p:nvGrpSpPr>
        <p:grpSpPr>
          <a:xfrm>
            <a:off x="2032793" y="2122184"/>
            <a:ext cx="8939213" cy="2516895"/>
            <a:chOff x="877887" y="2122184"/>
            <a:chExt cx="8939213" cy="25168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454F-0AC0-47B7-B43A-6B4A4FE2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800" y="2865407"/>
              <a:ext cx="8115300" cy="177367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D0953A-8A50-4C68-A35B-E86EB831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87" y="2122184"/>
              <a:ext cx="8505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2501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737100"/>
            <a:ext cx="11861800" cy="75637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문제를 어떻게 풀어야 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– 2.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정복을 이용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배열은 어디에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크게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가지 경우를 생각해 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59A13-68A0-431F-A230-4D51CE503A0D}"/>
              </a:ext>
            </a:extLst>
          </p:cNvPr>
          <p:cNvGrpSpPr/>
          <p:nvPr/>
        </p:nvGrpSpPr>
        <p:grpSpPr>
          <a:xfrm>
            <a:off x="2032793" y="2128332"/>
            <a:ext cx="8939213" cy="2516895"/>
            <a:chOff x="877887" y="2122184"/>
            <a:chExt cx="8939213" cy="25168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454F-0AC0-47B7-B43A-6B4A4FE2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800" y="2865407"/>
              <a:ext cx="8115300" cy="177367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D0953A-8A50-4C68-A35B-E86EB831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87" y="2122184"/>
              <a:ext cx="8505825" cy="113347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C1452C-94AD-409F-8C20-F285E3F9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8" y="6623050"/>
            <a:ext cx="11755772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62200"/>
            <a:ext cx="11861800" cy="99386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 문제를 푸는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정복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배열은 어디에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크게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가지 경우를 생각해 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관련 응용 문제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1725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히스토그램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https://www.acmicpc.net/problem/1725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)</a:t>
            </a:r>
          </a:p>
          <a:p>
            <a:endParaRPr lang="en-US" altLang="ko-KR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(a)-1. entirely in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low..mid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]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(a)-2. entirely in A[mid+1..high]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(b). Crosses the midpoint,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..j] (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&lt; mid &lt; j)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1452C-94AD-409F-8C20-F285E3F9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28" y="4092575"/>
            <a:ext cx="11082672" cy="24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7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62200"/>
            <a:ext cx="11861800" cy="993869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 문제를 푸는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정복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배열은 어디에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크게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가지 경우를 생각해 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관련 응용 문제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1725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히스토그램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https://www.acmicpc.net/problem/1725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)</a:t>
            </a:r>
          </a:p>
          <a:p>
            <a:endParaRPr lang="en-US" altLang="ko-KR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(a)-1. entirely in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low..mid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] 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재귀호출로 찾음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(a)-2. entirely in A[mid+1..high] 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재귀호출로 찾음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(b). Crosses the midpoint,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..j] (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&lt; mid &lt; j)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원래 문제보다 더 작은 동일한 문제가 아님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!!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1452C-94AD-409F-8C20-F285E3F9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28" y="4092575"/>
            <a:ext cx="11082672" cy="24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84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발표 순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목차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31" name="문제 요약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4-0.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기초 이론</a:t>
            </a:r>
            <a:endParaRPr lang="en-US"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4-1.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최대 부분 배열 문제</a:t>
            </a:r>
            <a:endParaRPr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4-2.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행렬</a:t>
            </a:r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곱셈을</a:t>
            </a:r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위한 </a:t>
            </a:r>
            <a:r>
              <a:rPr lang="ko-KR" altLang="en-US" dirty="0" err="1">
                <a:latin typeface="+mj-ea"/>
                <a:ea typeface="+mj-ea"/>
                <a:cs typeface="KoPubWorldDotum Medium" pitchFamily="2" charset="-127"/>
              </a:rPr>
              <a:t>스트라센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 알고리즘</a:t>
            </a:r>
            <a:endParaRPr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4-3.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점화식을 풀기 위한 </a:t>
            </a:r>
            <a:r>
              <a:rPr lang="ko-KR" altLang="en-US" dirty="0" err="1">
                <a:latin typeface="+mj-ea"/>
                <a:ea typeface="+mj-ea"/>
                <a:cs typeface="KoPubWorldDotum Medium" pitchFamily="2" charset="-127"/>
              </a:rPr>
              <a:t>치환법</a:t>
            </a:r>
            <a:endParaRPr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4-4.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점화식을 풀기 위한 재귀 트리 방법</a:t>
            </a:r>
            <a:endParaRPr lang="en-US" altLang="ko-KR"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4-5.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점화식을 풀기 위한 마스터 방법</a:t>
            </a:r>
            <a:endParaRPr lang="en-US" altLang="ko-KR" dirty="0">
              <a:latin typeface="+mj-ea"/>
              <a:ea typeface="+mj-ea"/>
              <a:cs typeface="KoPubWorldDotum Medium" pitchFamily="2" charset="-127"/>
            </a:endParaRPr>
          </a:p>
          <a:p>
            <a:r>
              <a:rPr lang="en-US" dirty="0">
                <a:latin typeface="+mj-ea"/>
                <a:ea typeface="+mj-ea"/>
                <a:cs typeface="KoPubWorldDotum Medium" pitchFamily="2" charset="-127"/>
              </a:rPr>
              <a:t>4-6. 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마스터 정리의 증명 </a:t>
            </a:r>
            <a:r>
              <a:rPr lang="en-US" altLang="ko-KR" dirty="0">
                <a:latin typeface="+mj-ea"/>
                <a:ea typeface="+mj-ea"/>
                <a:cs typeface="KoPubWorldDotum Medium" pitchFamily="2" charset="-127"/>
              </a:rPr>
              <a:t>(</a:t>
            </a:r>
            <a:r>
              <a:rPr lang="ko-KR" altLang="en-US" dirty="0">
                <a:latin typeface="+mj-ea"/>
                <a:ea typeface="+mj-ea"/>
                <a:cs typeface="KoPubWorldDotum Medium" pitchFamily="2" charset="-127"/>
              </a:rPr>
              <a:t>생략</a:t>
            </a:r>
            <a:r>
              <a:rPr lang="en-US" altLang="ko-KR" dirty="0">
                <a:latin typeface="+mj-ea"/>
                <a:ea typeface="+mj-ea"/>
                <a:cs typeface="KoPubWorldDotum Medium" pitchFamily="2" charset="-127"/>
              </a:rPr>
              <a:t>)</a:t>
            </a:r>
            <a:endParaRPr dirty="0">
              <a:latin typeface="+mj-ea"/>
              <a:ea typeface="+mj-ea"/>
              <a:cs typeface="KoPubWorldDotum Medium" pitchFamily="2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3535A53-87B4-4756-85B7-2AB3AFDC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4508086"/>
            <a:ext cx="11861800" cy="99386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경우는 중간값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(mid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값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최대 부분 배열에 겹쳐야 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그래서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경우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..j] =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..mid]+A[mid+1..j]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임을 이용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즉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..j]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최대이려면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A[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,..mid]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최대이면서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A[mid+1..j]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또한 최대이어야 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1452C-94AD-409F-8C20-F285E3F9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28" y="2022475"/>
            <a:ext cx="11082672" cy="24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084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239CB1-B207-4042-9F81-651CDF9F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2755693"/>
            <a:ext cx="7989669" cy="6883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C1452C-94AD-409F-8C20-F285E3F9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4"/>
          <a:stretch/>
        </p:blipFill>
        <p:spPr>
          <a:xfrm>
            <a:off x="7556500" y="3292578"/>
            <a:ext cx="5270500" cy="246041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3F3D59-AD60-4E53-8E7A-8E89F5853208}"/>
              </a:ext>
            </a:extLst>
          </p:cNvPr>
          <p:cNvCxnSpPr>
            <a:cxnSpLocks/>
          </p:cNvCxnSpPr>
          <p:nvPr/>
        </p:nvCxnSpPr>
        <p:spPr>
          <a:xfrm>
            <a:off x="10185400" y="5715000"/>
            <a:ext cx="2247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021390-B002-4B3A-A01C-1ECD9B31E296}"/>
              </a:ext>
            </a:extLst>
          </p:cNvPr>
          <p:cNvCxnSpPr>
            <a:cxnSpLocks/>
          </p:cNvCxnSpPr>
          <p:nvPr/>
        </p:nvCxnSpPr>
        <p:spPr>
          <a:xfrm>
            <a:off x="7721600" y="5715000"/>
            <a:ext cx="2260600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4FAB9B-5D57-46EB-B623-955158BE5855}"/>
              </a:ext>
            </a:extLst>
          </p:cNvPr>
          <p:cNvSpPr txBox="1"/>
          <p:nvPr/>
        </p:nvSpPr>
        <p:spPr>
          <a:xfrm>
            <a:off x="8064500" y="5807800"/>
            <a:ext cx="16510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KoPubWorld돋움체 Medium"/>
              </a:rPr>
              <a:t>3~9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47E9F-0E46-4523-9B56-37A3F0764BC7}"/>
              </a:ext>
            </a:extLst>
          </p:cNvPr>
          <p:cNvSpPr txBox="1"/>
          <p:nvPr/>
        </p:nvSpPr>
        <p:spPr>
          <a:xfrm>
            <a:off x="10391775" y="5807800"/>
            <a:ext cx="16510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KoPubWorld돋움체 Medium"/>
              </a:rPr>
              <a:t>10 ~ 14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4059A273-51BB-43C4-BDEE-E146168E0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400" y="6558323"/>
            <a:ext cx="6108700" cy="334941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전체 반복 횟수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(mid-low+1) + (high-mid)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= high-low+1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= n 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전체 원소 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경우를 푸는 알고리즘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1487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(a)-1, (a)-2,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경우를 모두 따져서 푸는 알고리즘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ED59C-16D6-4D6C-B993-8401C1F7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2838450"/>
            <a:ext cx="9399485" cy="6584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E4EFAB-069E-47DE-AC7A-F2FB9AAA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53"/>
          <a:stretch/>
        </p:blipFill>
        <p:spPr>
          <a:xfrm>
            <a:off x="8375827" y="5276933"/>
            <a:ext cx="4603573" cy="1791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3D273C-8C85-4E2A-B1A6-938C8F8CEE62}"/>
              </a:ext>
            </a:extLst>
          </p:cNvPr>
          <p:cNvSpPr txBox="1"/>
          <p:nvPr/>
        </p:nvSpPr>
        <p:spPr>
          <a:xfrm>
            <a:off x="6965385" y="5921400"/>
            <a:ext cx="141044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KoPubWorld돋움체 Medium"/>
              </a:rPr>
              <a:t>// (a)-1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B6889-1CEB-45D0-AAA4-03494788D6C9}"/>
              </a:ext>
            </a:extLst>
          </p:cNvPr>
          <p:cNvSpPr txBox="1"/>
          <p:nvPr/>
        </p:nvSpPr>
        <p:spPr>
          <a:xfrm>
            <a:off x="7454900" y="6593112"/>
            <a:ext cx="141044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KoPubWorld돋움체 Medium"/>
              </a:rPr>
              <a:t>// (a)-2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B85965-FF34-4E1F-A4DC-3940DA16A985}"/>
              </a:ext>
            </a:extLst>
          </p:cNvPr>
          <p:cNvSpPr txBox="1"/>
          <p:nvPr/>
        </p:nvSpPr>
        <p:spPr>
          <a:xfrm>
            <a:off x="8014072" y="7245640"/>
            <a:ext cx="1410442" cy="33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KoPubWorld돋움체 Medium"/>
              </a:rPr>
              <a:t>// (b)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KoPubWorld돋움체 Medium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03DDA7-71AF-43E5-9648-00E4FC826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4"/>
          <a:stretch/>
        </p:blipFill>
        <p:spPr>
          <a:xfrm>
            <a:off x="9043142" y="6926537"/>
            <a:ext cx="3936258" cy="19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91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알고리즘 분석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Base Case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경우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T(1) = O(1)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709312-7072-4D66-A7B4-3AF1E4A2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1" y="3697287"/>
            <a:ext cx="9634898" cy="38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43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알고리즘 분석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 Base Case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아닌 경우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재귀호출이 들어가거나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((a)-1, (a)-2)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for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문이 돌아가는 경우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((b))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994BB3-15B3-4DBB-8B75-BAA220D7B53C}"/>
              </a:ext>
            </a:extLst>
          </p:cNvPr>
          <p:cNvGrpSpPr/>
          <p:nvPr/>
        </p:nvGrpSpPr>
        <p:grpSpPr>
          <a:xfrm>
            <a:off x="1549400" y="4575968"/>
            <a:ext cx="9753600" cy="4148932"/>
            <a:chOff x="2882900" y="4246562"/>
            <a:chExt cx="8362950" cy="32845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D734E0-7BB7-4A5D-A897-3C96BD15E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2900" y="4246562"/>
              <a:ext cx="8343900" cy="19716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F8FC1C-176A-463F-9A10-893DF5F1B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6185"/>
            <a:stretch/>
          </p:blipFill>
          <p:spPr>
            <a:xfrm>
              <a:off x="2882900" y="6020332"/>
              <a:ext cx="8362950" cy="151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24669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알고리즘 분석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D0BC1-2761-4D87-9446-A42668B70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4"/>
          <a:stretch/>
        </p:blipFill>
        <p:spPr>
          <a:xfrm>
            <a:off x="1508125" y="3136899"/>
            <a:ext cx="10218326" cy="5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3192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7762E2-4422-4A96-B9FD-125E57D0B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02"/>
          <a:stretch/>
        </p:blipFill>
        <p:spPr>
          <a:xfrm>
            <a:off x="584200" y="3084512"/>
            <a:ext cx="11894346" cy="57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111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BA077FE-7441-4C34-A639-0BF720CA2229}"/>
              </a:ext>
            </a:extLst>
          </p:cNvPr>
          <p:cNvSpPr txBox="1">
            <a:spLocks/>
          </p:cNvSpPr>
          <p:nvPr/>
        </p:nvSpPr>
        <p:spPr>
          <a:xfrm>
            <a:off x="571499" y="2082386"/>
            <a:ext cx="11861800" cy="993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AECEA1-3A19-49B1-9671-667B3778AD0B}"/>
              </a:ext>
            </a:extLst>
          </p:cNvPr>
          <p:cNvGrpSpPr/>
          <p:nvPr/>
        </p:nvGrpSpPr>
        <p:grpSpPr>
          <a:xfrm>
            <a:off x="761998" y="3034080"/>
            <a:ext cx="11163301" cy="6059120"/>
            <a:chOff x="2235199" y="3799740"/>
            <a:chExt cx="8534400" cy="46371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07762E2-4422-4A96-B9FD-125E57D0B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004" b="414"/>
            <a:stretch/>
          </p:blipFill>
          <p:spPr>
            <a:xfrm>
              <a:off x="2235199" y="3799740"/>
              <a:ext cx="8534400" cy="11037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BDF7EA-871C-4465-BFCA-EAAD2A22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075" y="4645924"/>
              <a:ext cx="8324850" cy="3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016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(D)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B48E0-618B-4BEA-8CA0-9F4BFDB7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88" y="3201987"/>
            <a:ext cx="10700223" cy="5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1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4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장 본문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E3191-23DA-44C1-BE33-D3CA6A1F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2828925"/>
            <a:ext cx="8467725" cy="6696075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354FF86-6E27-4FEA-B487-846B4AC59BC7}"/>
              </a:ext>
            </a:extLst>
          </p:cNvPr>
          <p:cNvSpPr txBox="1">
            <a:spLocks/>
          </p:cNvSpPr>
          <p:nvPr/>
        </p:nvSpPr>
        <p:spPr>
          <a:xfrm>
            <a:off x="6883400" y="7035800"/>
            <a:ext cx="4749800" cy="76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marL="0" indent="0" hangingPunct="1">
              <a:buNone/>
            </a:pP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시간복잡도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O(n^3)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15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4-0.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기초 이론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41928-45C8-4C49-AE68-A2EEE9C0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758656"/>
            <a:ext cx="11801777" cy="3011488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3378200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현재의 문제와 동일하되 입력의 크기가 더 작은 다수의 부분 문제로 분할한다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정복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 문제를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재귀적으로＂ 풀어서 정복한다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결합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 문제의 해를 결합해 원래 문제의 해가 되도록 만든다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소개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B06825-D771-468A-B305-C2465012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3082925"/>
            <a:ext cx="6743557" cy="594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24982B-88B1-48F0-8795-03057F66F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52" y="3082924"/>
            <a:ext cx="6048548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14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(1)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어떻게 쪼갤 것인지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복잡도는 어떻게 되는지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A1F85-C29C-4C0E-9DA0-514EB3DB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425825"/>
            <a:ext cx="83915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(2)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어떻게 쪼갤 것인지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복잡도는 어떻게 되는지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BEC8B8-6AE7-46EF-8899-B0D32A7A2D34}"/>
              </a:ext>
            </a:extLst>
          </p:cNvPr>
          <p:cNvGrpSpPr/>
          <p:nvPr/>
        </p:nvGrpSpPr>
        <p:grpSpPr>
          <a:xfrm>
            <a:off x="660400" y="3367087"/>
            <a:ext cx="8334375" cy="5903913"/>
            <a:chOff x="660400" y="3367087"/>
            <a:chExt cx="8334375" cy="59039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37FE55-E022-4B5D-812D-EF416BFD3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3367087"/>
              <a:ext cx="8334375" cy="26384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8F5C54-B529-4D81-8C7D-8C1176016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201"/>
            <a:stretch/>
          </p:blipFill>
          <p:spPr>
            <a:xfrm>
              <a:off x="660400" y="5848350"/>
              <a:ext cx="8315325" cy="342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683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(3)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어떻게 쪼갤 것인지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복잡도는 어떻게 되는지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C2777-DACD-4F0E-A58D-76CC2C3E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26" y="3683000"/>
            <a:ext cx="114176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6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(3)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어떻게 쪼갤 것인지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복잡도는 어떻게 되는지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C2777-DACD-4F0E-A58D-76CC2C3E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26" y="3683000"/>
            <a:ext cx="114176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14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(4)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점화식에 대한 설명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(O(1)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O(n)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614703-0128-470C-9A34-9BB6896F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361857"/>
            <a:ext cx="10337800" cy="61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6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(4)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점화식에 대한 설명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(O(1)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O(n)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614703-0128-470C-9A34-9BB6896F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361857"/>
            <a:ext cx="10337800" cy="61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31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행렬을 곱하는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분할정복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(4)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점화식에 대한 설명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(8T(n/2)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357BD8-767F-4008-B999-7797F15FB792}"/>
              </a:ext>
            </a:extLst>
          </p:cNvPr>
          <p:cNvGrpSpPr/>
          <p:nvPr/>
        </p:nvGrpSpPr>
        <p:grpSpPr>
          <a:xfrm>
            <a:off x="881061" y="3500437"/>
            <a:ext cx="11463339" cy="5275262"/>
            <a:chOff x="969961" y="3360737"/>
            <a:chExt cx="11463339" cy="52752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7A5E40-A15B-4089-9260-64D08C446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62" y="3360737"/>
              <a:ext cx="11463338" cy="30665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8A5429-6514-43BB-AD70-E6A856D4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961" y="6242588"/>
              <a:ext cx="11441031" cy="2393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567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961B622-8B5E-4B22-BB63-B65D8609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스트라센의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방법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핵심은 재귀 트리를 덜 무성하게 하는 것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n/2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*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n/2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행렬의 재귀적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곱셉을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8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번 하는 대신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7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번만 수행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 번의 행렬 곱셈을 줄이는 대신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n/2 * n/2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 덧셈을 여러 번 수행하여야 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그러나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행렬 덧셈의 횟수는 기껏해야 상수 번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상수 번의 덧셈은 수행시간을 표현하는 점화식을 쓸 때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O-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표기에 의해 생략가능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453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33ECE-3529-4C85-8411-D3BD19C8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84" y="2968624"/>
            <a:ext cx="11273432" cy="6365875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4D9D044F-FE1A-4B79-886C-E9BD23023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수행 과정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815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4-0.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기초 이론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 대상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(Recursive Case)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 문제가 재귀적으로 풀 수 있을 만큼 충분히 클 경우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베이스 케이스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(Base Case)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 문제가 충분히 작아져 더 이상 재귀 호출을 할 수 없을 때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(Recurrences)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더 작은 입력에 대한 자신의 값으로 함수를 나타내는 방정식 혹은 부등식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분할정복 기반의 알고리즘 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최대 부분 배열 문제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93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F7906C-B8AF-4695-B40E-4350EE97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079093"/>
            <a:ext cx="10033000" cy="3874814"/>
          </a:xfrm>
          <a:prstGeom prst="rect">
            <a:avLst/>
          </a:prstGeom>
        </p:spPr>
      </p:pic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57ACFF1-C4F9-44CA-9947-1CA84DB9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시간복잡도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030798A-9321-4F55-8345-ED32F1B4920B}"/>
              </a:ext>
            </a:extLst>
          </p:cNvPr>
          <p:cNvSpPr txBox="1">
            <a:spLocks/>
          </p:cNvSpPr>
          <p:nvPr/>
        </p:nvSpPr>
        <p:spPr>
          <a:xfrm>
            <a:off x="660400" y="7166304"/>
            <a:ext cx="11861800" cy="735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수행 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Step 1.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-&gt;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입력 행렬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와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그리고 출력 행렬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C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n/2*n/2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부분 배열로 나눈다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인덱스 계산 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O(1)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걸린다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(ppt 30p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8787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BB34F-B989-48A3-BBEA-164D6386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87" y="2817812"/>
            <a:ext cx="8429625" cy="6429375"/>
          </a:xfrm>
          <a:prstGeom prst="rect">
            <a:avLst/>
          </a:prstGeom>
        </p:spPr>
      </p:pic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수행 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Step 2.</a:t>
            </a:r>
          </a:p>
        </p:txBody>
      </p:sp>
    </p:spTree>
    <p:extLst>
      <p:ext uri="{BB962C8B-B14F-4D97-AF65-F5344CB8AC3E}">
        <p14:creationId xmlns:p14="http://schemas.microsoft.com/office/powerpoint/2010/main" val="1323360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수행 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Step 3.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19E139-4694-4E73-B2B6-4C90C4AA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4" y="3035300"/>
            <a:ext cx="10445177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7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수행 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Step 4 (1)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FAD1F8-9343-4970-B0A3-03591838EB3E}"/>
              </a:ext>
            </a:extLst>
          </p:cNvPr>
          <p:cNvGrpSpPr/>
          <p:nvPr/>
        </p:nvGrpSpPr>
        <p:grpSpPr>
          <a:xfrm>
            <a:off x="2324100" y="2832100"/>
            <a:ext cx="7870825" cy="6921500"/>
            <a:chOff x="2057400" y="2832100"/>
            <a:chExt cx="7870825" cy="69215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34CA5D5-8309-49EB-A777-3DE664700B2D}"/>
                </a:ext>
              </a:extLst>
            </p:cNvPr>
            <p:cNvGrpSpPr/>
            <p:nvPr/>
          </p:nvGrpSpPr>
          <p:grpSpPr>
            <a:xfrm>
              <a:off x="2057400" y="2832100"/>
              <a:ext cx="7870825" cy="6832600"/>
              <a:chOff x="650875" y="2613025"/>
              <a:chExt cx="8305800" cy="714057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839A3CF-FDE0-4301-B71D-E5C1DF8BF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0875" y="2613025"/>
                <a:ext cx="8296275" cy="12573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94B72D-A4A5-416C-AF7E-4BD4D59AB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75" y="3686175"/>
                <a:ext cx="8305800" cy="6067425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328698-0BA7-4369-B19B-1AB03B1DB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2400" y="6786563"/>
              <a:ext cx="3346282" cy="2967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249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스트라센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알고리즘 분석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수행 과정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Step 4 (2),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최종 분석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E84259-1616-495F-AF20-8829483B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63" y="2828925"/>
            <a:ext cx="9896475" cy="3867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EA219-7D25-4E58-9397-CD0CB949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12" y="6696075"/>
            <a:ext cx="99536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1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7861A-C204-4A49-A5E0-B6766AE9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43212"/>
            <a:ext cx="6972300" cy="3457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675A6A-31F0-46E2-81E3-2C17E2E3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416799"/>
            <a:ext cx="9944100" cy="2124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BAF195-6748-4BA3-B123-89CC4179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54" y="5232400"/>
            <a:ext cx="6900346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6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4-2.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행렬 곱셈을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스트라센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 알고리즘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7861A-C204-4A49-A5E0-B6766AE9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43212"/>
            <a:ext cx="6972300" cy="3457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675A6A-31F0-46E2-81E3-2C17E2E3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416799"/>
            <a:ext cx="9944100" cy="2124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BAF195-6748-4BA3-B123-89CC4179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54" y="5232400"/>
            <a:ext cx="6900346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3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점화식을 푸는 방법 중 하나인 치환법은 다음 두 단계를 거친다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해의 모양을 추측한다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상수들의 값을 찾아내기 위해 수학적 귀납법을 사용하고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 해가 제대로 동작함을 보인다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8DF611-7366-47D5-8AC9-9D3834BB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2" y="5638800"/>
            <a:ext cx="11529695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치환법을 사용하는 예시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6424AC-F405-4738-ADBF-B34BF46F95AC}"/>
              </a:ext>
            </a:extLst>
          </p:cNvPr>
          <p:cNvGrpSpPr/>
          <p:nvPr/>
        </p:nvGrpSpPr>
        <p:grpSpPr>
          <a:xfrm>
            <a:off x="482600" y="2789237"/>
            <a:ext cx="10306050" cy="6791325"/>
            <a:chOff x="482600" y="2789237"/>
            <a:chExt cx="10306050" cy="67913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9A89E4-B0E3-4406-A4CC-F6AE7167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00" y="2789237"/>
              <a:ext cx="10306050" cy="67913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BEFFB2-B40B-4AFD-899D-FDC1674E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8650" y="8956675"/>
              <a:ext cx="4794250" cy="47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195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치환법을 사용할 때 필연적으로 수학적 귀납법을 사용하게 되는데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수학적 귀납법을 사용하려면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 해가 한계 조건에 대해 성립함을 보여야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보통은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한계 조건이 귀납적 증명의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Base Case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로 적당하다는 것을 보이면 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특정 한계 조건에 대해 귀납 가정을 증명해야 한다는 어려움은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점근적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정의의 이점을 이용하여 증명한다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작은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n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대해 귀납적 가정이 만족되도록 한계 조건을 확장할 수 있게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/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문제가 되는 한계 조건은 유지하지만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귀납적 증명의 고려 대상에서 제거해버린다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753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4-0.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기초 이론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점화식을 푸는 방법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치환법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(substitution method)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한계를 추측한 후 그 추측식이 옳음을 증명하기 위해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수학적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귀납법＂을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이용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 트리 방법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(Recursion-Tree method)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점화식을 각 노드가 재귀 호출의 해당 레벨에 따른 비용을 나타내도록 만든 트리로 변환하여 점화식을 품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그리고 이를 위해 합의 한계를 구하는 기법 이용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이용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(master method)</a:t>
            </a: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11F8A0-ECBA-4CD2-8F23-02B8E5AA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25" y="8667750"/>
            <a:ext cx="55149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6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원문은 다음과 같다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(1)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E79D17-B239-431C-93C9-CC5429C8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148012"/>
            <a:ext cx="99441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5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원문은 다음과 같다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(2)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1279B-F2AC-43B3-92AF-FF7EAC0E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3019425"/>
            <a:ext cx="9991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8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746974-F610-4127-8D39-112C0D90D78C}"/>
              </a:ext>
            </a:extLst>
          </p:cNvPr>
          <p:cNvGrpSpPr/>
          <p:nvPr/>
        </p:nvGrpSpPr>
        <p:grpSpPr>
          <a:xfrm>
            <a:off x="457200" y="2070100"/>
            <a:ext cx="8737600" cy="7353300"/>
            <a:chOff x="1828800" y="593725"/>
            <a:chExt cx="10210800" cy="88296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655E7A7-4438-4BA4-87C7-7C030C3B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0" y="593725"/>
              <a:ext cx="10210800" cy="49720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03631C-D368-4331-B6F1-6891D3CF5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5260975"/>
              <a:ext cx="10039350" cy="4162425"/>
            </a:xfrm>
            <a:prstGeom prst="rect">
              <a:avLst/>
            </a:prstGeom>
          </p:spPr>
        </p:pic>
      </p:grp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9CD223D6-3982-41C0-9D3C-C0267BC1F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            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좋은 추측식을 만드는 법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점화식의 상한과 하한을 </a:t>
            </a:r>
            <a:r>
              <a:rPr lang="ko-KR" altLang="en-US" sz="2000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여유있게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잡음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1589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EE2A2D-8B06-4B40-9269-4ABB8800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12975"/>
            <a:ext cx="10163175" cy="7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2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7BCBBF-9261-4530-9E21-78E20D90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968624"/>
            <a:ext cx="11697818" cy="5400675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675D0B3-7B97-4AA9-94CA-A44E2DF6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함정 피하기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656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675D0B3-7B97-4AA9-94CA-A44E2DF6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변수 바꾸기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831D30-F9C7-403D-9963-2B4B80F2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903537"/>
            <a:ext cx="10229850" cy="5267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AF59EC-98CC-49E3-8204-5AAC3964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896225"/>
            <a:ext cx="984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9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A0D67F-4D2E-4195-B729-17A491A1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019425"/>
            <a:ext cx="101060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78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4-3.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</a:t>
            </a:r>
            <a:r>
              <a:rPr lang="ko-KR" altLang="en-US" b="1" dirty="0" err="1">
                <a:latin typeface="+mj-ea"/>
                <a:ea typeface="+mj-ea"/>
                <a:cs typeface="KoPubWorldDotum" pitchFamily="2" charset="-127"/>
              </a:rPr>
              <a:t>치환법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785EA5-EDDE-4F4D-97B0-6FCFE5AA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070225"/>
            <a:ext cx="9953625" cy="4248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446DC5-2A56-4507-A008-59BC4E35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099300"/>
            <a:ext cx="10134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4-4.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재귀 트리 방법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 트리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(recursion tree)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에서는 각 노드가 재귀 호출되는 하위 문제 하나의 비용을 나타낸다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레벨당 비용의 집합을 얻기 위해 트리의 각 레벨마다 그 비용을 합한 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재귀의 모든 레벨에서의 총 비용을 결정하기 위해 모든 레벨당 비용을 합한다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88CE0-E431-42D9-96C9-77C3A162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4645025"/>
            <a:ext cx="121824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2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4-4.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재귀 트리 방법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3515C-4B5E-44E3-A5B7-D3E09715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2085975"/>
            <a:ext cx="122491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63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4-0.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기초 이론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점화식에서의 기술적 사항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ex. 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MergeSort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Worst Case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F5098-C4D4-4CD5-9270-657BFCB8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730500"/>
            <a:ext cx="8147050" cy="6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66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4-4.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재귀 트리 방법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AE6AE5-ECC2-4695-82C9-B59259F5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401887"/>
            <a:ext cx="100774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93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4-4.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재귀 트리 방법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EA947-19D8-4085-A748-E431700C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2786062"/>
            <a:ext cx="102965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0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CB5A73-528C-4541-A37D-E6DFCE60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7" y="2384425"/>
            <a:ext cx="100679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8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51134-1740-48CF-96E3-CE402AAF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2" y="2371724"/>
            <a:ext cx="11696676" cy="5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E98BAB-31E8-497A-9CC9-67BD6934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206624"/>
            <a:ext cx="11150600" cy="703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8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74D923-2565-4835-8B3F-C6D1C5F54873}"/>
              </a:ext>
            </a:extLst>
          </p:cNvPr>
          <p:cNvGrpSpPr/>
          <p:nvPr/>
        </p:nvGrpSpPr>
        <p:grpSpPr>
          <a:xfrm>
            <a:off x="490537" y="2019300"/>
            <a:ext cx="10172700" cy="7581900"/>
            <a:chOff x="490537" y="2019300"/>
            <a:chExt cx="10172700" cy="7581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AA898-100B-4EFF-8C53-F1B1772F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2019300"/>
              <a:ext cx="10010775" cy="32766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5BB510-9254-426E-97D2-988E4317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37" y="5038725"/>
              <a:ext cx="10172700" cy="456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440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A6594-1B1D-4572-AF53-958FA337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2333625"/>
            <a:ext cx="101917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65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9A3145-B603-4812-87A4-2011CFCF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2678112"/>
            <a:ext cx="10153650" cy="29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15DB8-681D-445F-898F-F7B30B07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75" y="6591300"/>
            <a:ext cx="10001250" cy="2133600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C0CE8D-56EE-4F2D-81BC-158A428B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2124869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정리는 무엇을 뜻하는가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5688ED2F-7CB8-4366-972C-1A08F6C7384F}"/>
              </a:ext>
            </a:extLst>
          </p:cNvPr>
          <p:cNvSpPr txBox="1">
            <a:spLocks/>
          </p:cNvSpPr>
          <p:nvPr/>
        </p:nvSpPr>
        <p:spPr>
          <a:xfrm>
            <a:off x="723900" y="5962650"/>
            <a:ext cx="11861800" cy="735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Nanum Gothic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Nanum Gothic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Nanum Gothic"/>
              </a:defRPr>
            </a:lvl9pPr>
          </a:lstStyle>
          <a:p>
            <a:pPr hangingPunct="1"/>
            <a:r>
              <a:rPr lang="ko-KR" altLang="en-US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정리가 모든 경우를 대변하지는 않는다</a:t>
            </a:r>
            <a:r>
              <a:rPr lang="en-US" altLang="ko-KR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153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C0CE8D-56EE-4F2D-81BC-158A428B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2124869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 사용하기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8CC12-DC7E-4079-A303-B17E7A0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896394"/>
            <a:ext cx="103632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1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C0CE8D-56EE-4F2D-81BC-158A428B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20701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 사용하기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AF5A2-C7CD-488A-A7E4-AFCFF337846E}"/>
              </a:ext>
            </a:extLst>
          </p:cNvPr>
          <p:cNvGrpSpPr/>
          <p:nvPr/>
        </p:nvGrpSpPr>
        <p:grpSpPr>
          <a:xfrm>
            <a:off x="2311400" y="2895600"/>
            <a:ext cx="10680700" cy="6779419"/>
            <a:chOff x="1373187" y="2924969"/>
            <a:chExt cx="10153650" cy="63952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AC3A714-CB86-4B1D-8B68-5BA70A55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3187" y="2924969"/>
              <a:ext cx="9953625" cy="28765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0F07B3-C9DC-4B66-BE2D-2B442F99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187" y="6008687"/>
              <a:ext cx="10153650" cy="20288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868465-D82E-4901-91AB-45D1FF58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187" y="7748587"/>
              <a:ext cx="9944100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832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휘발성 화학물질 기업에 투자할 기회가 있다고 가정하자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기업의 주가가 다음과 같다고 할 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언제 사서 언제 팔아야 최대의 이익이 날 수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E2A1B3-8F68-41ED-B44E-E3E013E6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4" y="3871912"/>
            <a:ext cx="11528866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7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C0CE8D-56EE-4F2D-81BC-158A428B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" y="20701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마스터 정리 사용하기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5EDB19-F0C2-4AC2-8EA2-3CDF3E2F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12" y="2446281"/>
            <a:ext cx="8688388" cy="72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83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" name="문제 요약">
            <a:extLst>
              <a:ext uri="{FF2B5EF4-FFF2-40B4-BE49-F238E27FC236}">
                <a16:creationId xmlns:a16="http://schemas.microsoft.com/office/drawing/2014/main" id="{8ACC7F44-DBAE-4389-8744-4A92845D912E}"/>
              </a:ext>
            </a:extLst>
          </p:cNvPr>
          <p:cNvSpPr txBox="1">
            <a:spLocks/>
          </p:cNvSpPr>
          <p:nvPr/>
        </p:nvSpPr>
        <p:spPr>
          <a:xfrm>
            <a:off x="723900" y="4826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KoPubWorldDotum Bold"/>
              </a:defRPr>
            </a:lvl1pPr>
            <a:lvl2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2pPr>
            <a:lvl3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3pPr>
            <a:lvl4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4pPr>
            <a:lvl5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5pPr>
            <a:lvl6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6pPr>
            <a:lvl7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7pPr>
            <a:lvl8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8pPr>
            <a:lvl9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9pPr>
          </a:lstStyle>
          <a:p>
            <a:pPr hangingPunct="1"/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)</a:t>
            </a:r>
            <a:endParaRPr lang="ko-KR" altLang="en-US"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57286-AF38-4505-A0D2-9DD510A3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814637"/>
            <a:ext cx="10029825" cy="3438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4E12E-2FC8-4C4F-902F-AD1E4F37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4165600"/>
            <a:ext cx="101441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9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875AC447-605D-4791-892E-4B3F7847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336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연습문제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6" name="문제 요약">
            <a:extLst>
              <a:ext uri="{FF2B5EF4-FFF2-40B4-BE49-F238E27FC236}">
                <a16:creationId xmlns:a16="http://schemas.microsoft.com/office/drawing/2014/main" id="{8ACC7F44-DBAE-4389-8744-4A92845D912E}"/>
              </a:ext>
            </a:extLst>
          </p:cNvPr>
          <p:cNvSpPr txBox="1">
            <a:spLocks/>
          </p:cNvSpPr>
          <p:nvPr/>
        </p:nvSpPr>
        <p:spPr>
          <a:xfrm>
            <a:off x="723900" y="4826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anum Gothic ExtraBold" panose="020D0604000000000000" pitchFamily="34" charset="-127"/>
                <a:ea typeface="Nanum Gothic" panose="020D0604000000000000" pitchFamily="34" charset="-127"/>
                <a:cs typeface="Nanum Gothic" pitchFamily="2" charset="-127"/>
                <a:sym typeface="KoPubWorldDotum Bold"/>
              </a:defRPr>
            </a:lvl1pPr>
            <a:lvl2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2pPr>
            <a:lvl3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3pPr>
            <a:lvl4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4pPr>
            <a:lvl5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5pPr>
            <a:lvl6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6pPr>
            <a:lvl7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7pPr>
            <a:lvl8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8pPr>
            <a:lvl9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KoPubWorldDotum Bold"/>
              </a:defRPr>
            </a:lvl9pPr>
          </a:lstStyle>
          <a:p>
            <a:pPr hangingPunct="1"/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4-5. </a:t>
            </a:r>
            <a:r>
              <a:rPr lang="ko-KR" altLang="en-US" b="1">
                <a:latin typeface="+mj-ea"/>
                <a:ea typeface="+mj-ea"/>
                <a:cs typeface="KoPubWorldDotum" pitchFamily="2" charset="-127"/>
              </a:rPr>
              <a:t>점화식을 풀기 위한 마스터 방법 </a:t>
            </a:r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>
                <a:latin typeface="+mj-ea"/>
                <a:ea typeface="+mj-ea"/>
                <a:cs typeface="KoPubWorldDotum" pitchFamily="2" charset="-127"/>
              </a:rPr>
              <a:t>마스터 정리</a:t>
            </a:r>
            <a:r>
              <a:rPr lang="en-US" altLang="ko-KR" b="1">
                <a:latin typeface="+mj-ea"/>
                <a:ea typeface="+mj-ea"/>
                <a:cs typeface="KoPubWorldDotum" pitchFamily="2" charset="-127"/>
              </a:rPr>
              <a:t>)</a:t>
            </a:r>
            <a:endParaRPr lang="ko-KR" altLang="en-US" b="1" dirty="0">
              <a:latin typeface="+mj-ea"/>
              <a:ea typeface="+mj-ea"/>
              <a:cs typeface="KoPubWorldDot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4E12E-2FC8-4C4F-902F-AD1E4F37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06700"/>
            <a:ext cx="10976852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8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4-6.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마스터 정리의 증명 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(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생략</a:t>
            </a:r>
            <a:r>
              <a:rPr lang="en-US" altLang="ko-KR" b="1" dirty="0">
                <a:latin typeface="+mj-ea"/>
                <a:ea typeface="+mj-ea"/>
                <a:cs typeface="KoPubWorldDotum" pitchFamily="2" charset="-127"/>
              </a:rPr>
              <a:t>)</a:t>
            </a:r>
            <a:endParaRPr b="1" dirty="0">
              <a:latin typeface="+mj-ea"/>
              <a:ea typeface="+mj-ea"/>
              <a:cs typeface="KoPubWorldDot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60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휘발성 화학물질 기업에 투자할 기회가 있다고 가정하자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기업의 주가가 다음과 같다고 할 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언제 사서 언제 팔아야 최대의 이익이 날 수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E2A1B3-8F68-41ED-B44E-E3E013E6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4" y="3871912"/>
            <a:ext cx="11528866" cy="5310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BB1D1-84B5-47E5-A1EA-762ED5DF8226}"/>
              </a:ext>
            </a:extLst>
          </p:cNvPr>
          <p:cNvSpPr txBox="1"/>
          <p:nvPr/>
        </p:nvSpPr>
        <p:spPr>
          <a:xfrm>
            <a:off x="5994400" y="3311842"/>
            <a:ext cx="54737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싸게 사서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비싸게 판다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!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78113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문제 요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ea"/>
                <a:ea typeface="+mj-ea"/>
                <a:cs typeface="KoPubWorldDotum" pitchFamily="2" charset="-127"/>
              </a:rPr>
              <a:t>4-1. </a:t>
            </a:r>
            <a:r>
              <a:rPr lang="ko-KR" altLang="en-US" b="1" dirty="0">
                <a:latin typeface="+mj-ea"/>
                <a:ea typeface="+mj-ea"/>
                <a:cs typeface="KoPubWorldDotum" pitchFamily="2" charset="-127"/>
              </a:rPr>
              <a:t>최대 부분 배열 문제</a:t>
            </a:r>
            <a:r>
              <a:rPr lang="en-US" altLang="ko-KR" sz="3000" b="1" dirty="0">
                <a:latin typeface="+mj-ea"/>
                <a:ea typeface="+mj-ea"/>
                <a:cs typeface="KoPubWorldDotum" pitchFamily="2" charset="-127"/>
              </a:rPr>
              <a:t>(The maximum-subarray problem)</a:t>
            </a:r>
            <a:endParaRPr sz="3000" b="1" dirty="0">
              <a:latin typeface="+mj-ea"/>
              <a:ea typeface="+mj-ea"/>
              <a:cs typeface="KoPubWorldDotum" pitchFamily="2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DDE1F2-A00C-4912-B8F7-022270D5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71700"/>
            <a:ext cx="11861800" cy="73533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휘발성 화학물질 기업에 투자할 기회가 있다고 가정하자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기업의 주가가 다음과 같다고 할 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언제 사서 언제 팔아야 최대의 이익이 날 수 있을까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?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E2A1B3-8F68-41ED-B44E-E3E013E6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4" y="3871912"/>
            <a:ext cx="11528866" cy="5310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BB1D1-84B5-47E5-A1EA-762ED5DF8226}"/>
              </a:ext>
            </a:extLst>
          </p:cNvPr>
          <p:cNvSpPr txBox="1"/>
          <p:nvPr/>
        </p:nvSpPr>
        <p:spPr>
          <a:xfrm>
            <a:off x="5994400" y="3311842"/>
            <a:ext cx="54737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싸게 사서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비싸게 판다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!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6138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KoPubWorld돋움체 Bold"/>
        <a:ea typeface="KoPubWorld돋움체 Bold"/>
        <a:cs typeface="KoPubWorld돋움체 Bold"/>
      </a:majorFont>
      <a:minorFont>
        <a:latin typeface="KoPubWorld돋움체 Medium"/>
        <a:ea typeface="KoPubWorld돋움체 Medium"/>
        <a:cs typeface="KoPubWorld돋움체 Medium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KoPubWorld돋움체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KoPubWorld돋움체 Bold"/>
        <a:ea typeface="KoPubWorld돋움체 Bold"/>
        <a:cs typeface="KoPubWorld돋움체 Bold"/>
      </a:majorFont>
      <a:minorFont>
        <a:latin typeface="KoPubWorld돋움체 Medium"/>
        <a:ea typeface="KoPubWorld돋움체 Medium"/>
        <a:cs typeface="KoPubWorld돋움체 Medium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KoPubWorld돋움체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1579</Words>
  <Application>Microsoft Office PowerPoint</Application>
  <PresentationFormat>사용자 지정</PresentationFormat>
  <Paragraphs>187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KoPubWorld돋움체 Bold</vt:lpstr>
      <vt:lpstr>Nanum Gothic ExtraBold</vt:lpstr>
      <vt:lpstr>KoPubWorld돋움체 Medium</vt:lpstr>
      <vt:lpstr>KBIZ한마음고딕 R</vt:lpstr>
      <vt:lpstr>Nanum Gothic</vt:lpstr>
      <vt:lpstr>ModernPortfolio</vt:lpstr>
      <vt:lpstr>Chapter 4. 분할정복(Divide &amp; Conquer)</vt:lpstr>
      <vt:lpstr>목차</vt:lpstr>
      <vt:lpstr>4-0. 기초 이론</vt:lpstr>
      <vt:lpstr>4-0. 기초 이론</vt:lpstr>
      <vt:lpstr>4-0. 기초 이론</vt:lpstr>
      <vt:lpstr>4-0. 기초 이론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4-1. 최대 부분 배열 문제(The maximum-subarray problem)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4-2. 행렬 곱셈을 위한 스트라센 알고리즘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4-3. 점화식을 풀기 위한 치환법</vt:lpstr>
      <vt:lpstr>4-4. 점화식을 풀기 위한 재귀 트리 방법</vt:lpstr>
      <vt:lpstr>4-4. 점화식을 풀기 위한 재귀 트리 방법</vt:lpstr>
      <vt:lpstr>4-4. 점화식을 풀기 위한 재귀 트리 방법</vt:lpstr>
      <vt:lpstr>4-4. 점화식을 풀기 위한 재귀 트리 방법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4-5. 점화식을 풀기 위한 마스터 방법 (마스터 정리)</vt:lpstr>
      <vt:lpstr>PowerPoint 프레젠테이션</vt:lpstr>
      <vt:lpstr>PowerPoint 프레젠테이션</vt:lpstr>
      <vt:lpstr>4-6. 마스터 정리의 증명 (생략)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사과와 바나나</dc:title>
  <cp:lastModifiedBy>윤원 남</cp:lastModifiedBy>
  <cp:revision>28</cp:revision>
  <cp:lastPrinted>2019-04-07T08:37:03Z</cp:lastPrinted>
  <dcterms:modified xsi:type="dcterms:W3CDTF">2019-08-04T17:34:00Z</dcterms:modified>
</cp:coreProperties>
</file>